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 id="2147483876" r:id="rId4"/>
  </p:sldMasterIdLst>
  <p:sldIdLst>
    <p:sldId id="257" r:id="rId5"/>
    <p:sldId id="259" r:id="rId6"/>
    <p:sldId id="260" r:id="rId7"/>
    <p:sldId id="261" r:id="rId8"/>
    <p:sldId id="258" r:id="rId9"/>
    <p:sldId id="263" r:id="rId10"/>
    <p:sldId id="262"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7C2B9D9-1331-46DB-88E7-8D86332BF5EF}" type="datetimeFigureOut">
              <a:rPr lang="en-US" smtClean="0"/>
              <a:pPr/>
              <a:t>3/25/2020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08DE099-7FF5-4882-92EE-2E9E06862FD5}" type="slidenum">
              <a:rPr lang="en-US" smtClean="0"/>
              <a:pPr/>
              <a:t>‹#›</a:t>
            </a:fld>
            <a:endParaRPr lang="en-US"/>
          </a:p>
        </p:txBody>
      </p:sp>
    </p:spTree>
    <p:extLst>
      <p:ext uri="{BB962C8B-B14F-4D97-AF65-F5344CB8AC3E}">
        <p14:creationId xmlns:p14="http://schemas.microsoft.com/office/powerpoint/2010/main" val="2101672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08454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5823336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824733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00378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1090693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5886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59728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08DE099-7FF5-4882-92EE-2E9E06862FD5}"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39497278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4304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9492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7C2B9D9-1331-46DB-88E7-8D86332BF5EF}" type="datetimeFigureOut">
              <a:rPr lang="en-US" smtClean="0"/>
              <a:pPr/>
              <a:t>3/25/2020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08DE099-7FF5-4882-92EE-2E9E06862FD5}" type="slidenum">
              <a:rPr lang="en-US" smtClean="0"/>
              <a:pPr/>
              <a:t>‹#›</a:t>
            </a:fld>
            <a:endParaRPr lang="en-US"/>
          </a:p>
        </p:txBody>
      </p:sp>
    </p:spTree>
    <p:extLst>
      <p:ext uri="{BB962C8B-B14F-4D97-AF65-F5344CB8AC3E}">
        <p14:creationId xmlns:p14="http://schemas.microsoft.com/office/powerpoint/2010/main" val="310577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80139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187979710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1080371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705067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1777174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644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245400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08DE099-7FF5-4882-92EE-2E9E06862FD5}"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78057884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7440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023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7C2B9D9-1331-46DB-88E7-8D86332BF5EF}" type="datetimeFigureOut">
              <a:rPr lang="en-US" smtClean="0"/>
              <a:pPr/>
              <a:t>3/25/2020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08DE099-7FF5-4882-92EE-2E9E06862FD5}" type="slidenum">
              <a:rPr lang="en-US" smtClean="0"/>
              <a:pPr/>
              <a:t>‹#›</a:t>
            </a:fld>
            <a:endParaRPr lang="en-US"/>
          </a:p>
        </p:txBody>
      </p:sp>
    </p:spTree>
    <p:extLst>
      <p:ext uri="{BB962C8B-B14F-4D97-AF65-F5344CB8AC3E}">
        <p14:creationId xmlns:p14="http://schemas.microsoft.com/office/powerpoint/2010/main" val="802515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963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393327421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2273681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266255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08DE099-7FF5-4882-92EE-2E9E06862FD5}"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946423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268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959372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7C2B9D9-1331-46DB-88E7-8D86332BF5EF}" type="datetimeFigureOut">
              <a:rPr lang="en-US" smtClean="0">
                <a:solidFill>
                  <a:prstClr val="white"/>
                </a:solidFill>
              </a:rPr>
              <a:pPr/>
              <a:t>3/25/2020</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08DE099-7FF5-4882-92EE-2E9E06862FD5}"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sz="1800">
              <a:solidFill>
                <a:prstClr val="white"/>
              </a:solidFill>
            </a:endParaRPr>
          </a:p>
        </p:txBody>
      </p:sp>
    </p:spTree>
    <p:extLst>
      <p:ext uri="{BB962C8B-B14F-4D97-AF65-F5344CB8AC3E}">
        <p14:creationId xmlns:p14="http://schemas.microsoft.com/office/powerpoint/2010/main" val="218367500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2738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C2B9D9-1331-46DB-88E7-8D86332BF5EF}" type="datetimeFigureOut">
              <a:rPr lang="en-US" smtClean="0">
                <a:solidFill>
                  <a:prstClr val="black"/>
                </a:solidFill>
              </a:rPr>
              <a:pPr/>
              <a:t>3/25/2020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08DE099-7FF5-4882-92EE-2E9E06862FD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164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3/25/2020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3/25/2020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B7C2B9D9-1331-46DB-88E7-8D86332BF5EF}" type="datetimeFigureOut">
              <a:rPr lang="en-US" smtClean="0">
                <a:solidFill>
                  <a:prstClr val="black"/>
                </a:solidFill>
              </a:rPr>
              <a:pPr defTabSz="914400"/>
              <a:t>3/25/2020</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008DE099-7FF5-4882-92EE-2E9E06862FD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7172014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B7C2B9D9-1331-46DB-88E7-8D86332BF5EF}" type="datetimeFigureOut">
              <a:rPr lang="en-US" smtClean="0">
                <a:solidFill>
                  <a:prstClr val="black"/>
                </a:solidFill>
              </a:rPr>
              <a:pPr defTabSz="914400"/>
              <a:t>3/25/2020</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008DE099-7FF5-4882-92EE-2E9E06862FD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17588938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B7C2B9D9-1331-46DB-88E7-8D86332BF5EF}" type="datetimeFigureOut">
              <a:rPr lang="en-US" smtClean="0">
                <a:solidFill>
                  <a:prstClr val="black"/>
                </a:solidFill>
              </a:rPr>
              <a:pPr defTabSz="914400"/>
              <a:t>3/25/2020</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008DE099-7FF5-4882-92EE-2E9E06862FD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1188121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978793"/>
            <a:ext cx="10617798" cy="2884869"/>
          </a:xfrm>
        </p:spPr>
        <p:txBody>
          <a:bodyPr/>
          <a:lstStyle/>
          <a:p>
            <a:pPr marL="457200" marR="0" lvl="1" indent="0" algn="ctr">
              <a:lnSpc>
                <a:spcPct val="100000"/>
              </a:lnSpc>
              <a:spcBef>
                <a:spcPts val="0"/>
              </a:spcBef>
              <a:spcAft>
                <a:spcPts val="0"/>
              </a:spcAft>
              <a:buNone/>
            </a:pPr>
            <a:r>
              <a:rPr lang="en-US" sz="5400" dirty="0">
                <a:latin typeface="Times New Roman" panose="02020603050405020304" pitchFamily="18" charset="0"/>
                <a:ea typeface="Calibri" panose="020F0502020204030204" pitchFamily="34" charset="0"/>
                <a:cs typeface="Times New Roman" panose="02020603050405020304" pitchFamily="18" charset="0"/>
              </a:rPr>
              <a:t>Definition and Meaning of Qualitative Research</a:t>
            </a:r>
          </a:p>
          <a:p>
            <a:endParaRPr lang="en-US" dirty="0"/>
          </a:p>
        </p:txBody>
      </p:sp>
    </p:spTree>
    <p:extLst>
      <p:ext uri="{BB962C8B-B14F-4D97-AF65-F5344CB8AC3E}">
        <p14:creationId xmlns:p14="http://schemas.microsoft.com/office/powerpoint/2010/main" val="405729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4096" y="450828"/>
            <a:ext cx="9942490" cy="5563606"/>
          </a:xfrm>
          <a:prstGeom prst="rect">
            <a:avLst/>
          </a:prstGeom>
        </p:spPr>
      </p:pic>
    </p:spTree>
    <p:extLst>
      <p:ext uri="{BB962C8B-B14F-4D97-AF65-F5344CB8AC3E}">
        <p14:creationId xmlns:p14="http://schemas.microsoft.com/office/powerpoint/2010/main" val="78486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51527" y="231820"/>
            <a:ext cx="8384145" cy="5775280"/>
          </a:xfrm>
          <a:prstGeom prst="rect">
            <a:avLst/>
          </a:prstGeom>
        </p:spPr>
      </p:pic>
    </p:spTree>
    <p:extLst>
      <p:ext uri="{BB962C8B-B14F-4D97-AF65-F5344CB8AC3E}">
        <p14:creationId xmlns:p14="http://schemas.microsoft.com/office/powerpoint/2010/main" val="204963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49252" y="528034"/>
            <a:ext cx="9633396" cy="5479066"/>
          </a:xfrm>
          <a:prstGeom prst="rect">
            <a:avLst/>
          </a:prstGeom>
        </p:spPr>
      </p:pic>
    </p:spTree>
    <p:extLst>
      <p:ext uri="{BB962C8B-B14F-4D97-AF65-F5344CB8AC3E}">
        <p14:creationId xmlns:p14="http://schemas.microsoft.com/office/powerpoint/2010/main" val="93615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09104" y="309093"/>
            <a:ext cx="7015459" cy="5698007"/>
          </a:xfrm>
          <a:prstGeom prst="rect">
            <a:avLst/>
          </a:prstGeom>
        </p:spPr>
      </p:pic>
    </p:spTree>
    <p:extLst>
      <p:ext uri="{BB962C8B-B14F-4D97-AF65-F5344CB8AC3E}">
        <p14:creationId xmlns:p14="http://schemas.microsoft.com/office/powerpoint/2010/main" val="429391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1223" y="437949"/>
            <a:ext cx="8319751" cy="5834062"/>
          </a:xfrm>
          <a:prstGeom prst="rect">
            <a:avLst/>
          </a:prstGeom>
        </p:spPr>
      </p:pic>
    </p:spTree>
    <p:extLst>
      <p:ext uri="{BB962C8B-B14F-4D97-AF65-F5344CB8AC3E}">
        <p14:creationId xmlns:p14="http://schemas.microsoft.com/office/powerpoint/2010/main" val="264511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143000"/>
            <a:ext cx="8686800" cy="5562600"/>
          </a:xfrm>
        </p:spPr>
        <p:txBody>
          <a:bodyPr>
            <a:noAutofit/>
          </a:bodyPr>
          <a:lstStyle/>
          <a:p>
            <a:pPr marL="109728" indent="0">
              <a:buNone/>
            </a:pPr>
            <a:r>
              <a:rPr lang="en-GB" sz="2400" dirty="0">
                <a:latin typeface="Times New Roman" pitchFamily="18" charset="0"/>
                <a:cs typeface="Times New Roman" pitchFamily="18" charset="0"/>
              </a:rPr>
              <a:t>Two types of Research :</a:t>
            </a:r>
          </a:p>
          <a:p>
            <a:pPr marL="109728" indent="0" algn="ctr">
              <a:buNone/>
            </a:pPr>
            <a:endParaRPr lang="en-GB" sz="2400" b="1" dirty="0">
              <a:latin typeface="Times New Roman" pitchFamily="18" charset="0"/>
              <a:cs typeface="Times New Roman" pitchFamily="18" charset="0"/>
            </a:endParaRPr>
          </a:p>
          <a:p>
            <a:pPr algn="just"/>
            <a:endParaRPr lang="en-GB" sz="2400" b="1" dirty="0">
              <a:latin typeface="Times New Roman" pitchFamily="18" charset="0"/>
              <a:cs typeface="Times New Roman" pitchFamily="18" charset="0"/>
            </a:endParaRPr>
          </a:p>
          <a:p>
            <a:pPr marL="566928" indent="-457200">
              <a:buAutoNum type="arabicPeriod"/>
            </a:pPr>
            <a:r>
              <a:rPr lang="en-GB" sz="3200" b="1" dirty="0">
                <a:latin typeface="Times New Roman" pitchFamily="18" charset="0"/>
                <a:cs typeface="Times New Roman" pitchFamily="18" charset="0"/>
              </a:rPr>
              <a:t>Qualitative </a:t>
            </a:r>
          </a:p>
          <a:p>
            <a:pPr marL="109728" indent="0" algn="ctr">
              <a:buNone/>
            </a:pPr>
            <a:endParaRPr lang="en-GB" sz="3200" b="1" dirty="0">
              <a:latin typeface="Times New Roman" pitchFamily="18" charset="0"/>
              <a:cs typeface="Times New Roman" pitchFamily="18" charset="0"/>
            </a:endParaRPr>
          </a:p>
          <a:p>
            <a:pPr algn="ctr"/>
            <a:endParaRPr lang="en-GB" sz="3200" b="1" dirty="0">
              <a:latin typeface="Times New Roman" pitchFamily="18" charset="0"/>
              <a:cs typeface="Times New Roman" pitchFamily="18" charset="0"/>
            </a:endParaRPr>
          </a:p>
          <a:p>
            <a:pPr marL="109728" indent="0">
              <a:buNone/>
            </a:pPr>
            <a:r>
              <a:rPr lang="en-GB" sz="3200" b="1" dirty="0">
                <a:latin typeface="Times New Roman" pitchFamily="18" charset="0"/>
                <a:cs typeface="Times New Roman" pitchFamily="18" charset="0"/>
              </a:rPr>
              <a:t>2. Quantitative </a:t>
            </a:r>
          </a:p>
        </p:txBody>
      </p:sp>
      <p:sp>
        <p:nvSpPr>
          <p:cNvPr id="3" name="Title 2"/>
          <p:cNvSpPr>
            <a:spLocks noGrp="1"/>
          </p:cNvSpPr>
          <p:nvPr>
            <p:ph type="title"/>
          </p:nvPr>
        </p:nvSpPr>
        <p:spPr>
          <a:xfrm>
            <a:off x="1981200" y="274638"/>
            <a:ext cx="8229600" cy="944562"/>
          </a:xfrm>
        </p:spPr>
        <p:txBody>
          <a:bodyPr>
            <a:normAutofit/>
          </a:bodyPr>
          <a:lstStyle/>
          <a:p>
            <a:pPr algn="ctr"/>
            <a:r>
              <a:rPr lang="en-GB" sz="3200" dirty="0">
                <a:latin typeface="Times New Roman" pitchFamily="18" charset="0"/>
                <a:cs typeface="Times New Roman" pitchFamily="18" charset="0"/>
              </a:rPr>
              <a:t>Types of Research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7575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8"/>
            <a:ext cx="9601200" cy="4843272"/>
          </a:xfrm>
        </p:spPr>
        <p:txBody>
          <a:bodyPr>
            <a:normAutofit/>
          </a:bodyPr>
          <a:lstStyle/>
          <a:p>
            <a:pPr marL="342900" indent="-342900" defTabSz="457200" fontAlgn="base">
              <a:spcBef>
                <a:spcPct val="20000"/>
              </a:spcBef>
              <a:spcAft>
                <a:spcPct val="0"/>
              </a:spcAft>
              <a:buClrTx/>
              <a:buSzTx/>
              <a:buFont typeface="Arial" panose="020B0604020202020204" pitchFamily="34" charset="0"/>
              <a:buChar char="•"/>
            </a:pPr>
            <a:r>
              <a:rPr lang="en-GB" sz="4300" b="1" dirty="0">
                <a:solidFill>
                  <a:prstClr val="black"/>
                </a:solidFill>
                <a:latin typeface="Calibri"/>
              </a:rPr>
              <a:t>Qualitative</a:t>
            </a:r>
          </a:p>
          <a:p>
            <a:pPr marL="342900" indent="-342900" defTabSz="457200" fontAlgn="base">
              <a:spcBef>
                <a:spcPct val="20000"/>
              </a:spcBef>
              <a:spcAft>
                <a:spcPct val="0"/>
              </a:spcAft>
              <a:buClrTx/>
              <a:buSzTx/>
              <a:buFont typeface="Arial" panose="020B0604020202020204" pitchFamily="34" charset="0"/>
              <a:buChar char="•"/>
            </a:pPr>
            <a:r>
              <a:rPr lang="en-GB" sz="2400" dirty="0">
                <a:solidFill>
                  <a:prstClr val="black"/>
                </a:solidFill>
                <a:latin typeface="Calibri"/>
              </a:rPr>
              <a:t>An inquiry which seeks to </a:t>
            </a:r>
            <a:r>
              <a:rPr lang="en-GB" sz="2400" dirty="0">
                <a:solidFill>
                  <a:prstClr val="black"/>
                </a:solidFill>
                <a:latin typeface="Arial" panose="020B0604020202020204" pitchFamily="34" charset="0"/>
              </a:rPr>
              <a:t>understand social phenomena through the exploration and interpretation of </a:t>
            </a:r>
            <a:r>
              <a:rPr lang="en-GB" sz="1300" dirty="0">
                <a:solidFill>
                  <a:srgbClr val="000000"/>
                </a:solidFill>
                <a:latin typeface="Arial" panose="020B0604020202020204" pitchFamily="34" charset="0"/>
              </a:rPr>
              <a:t> </a:t>
            </a:r>
            <a:r>
              <a:rPr lang="en-GB" sz="2400" dirty="0">
                <a:solidFill>
                  <a:prstClr val="black"/>
                </a:solidFill>
                <a:latin typeface="Arial" panose="020B0604020202020204" pitchFamily="34" charset="0"/>
              </a:rPr>
              <a:t>the meanings people attach to, and make sense of, their experiences of the social world “</a:t>
            </a:r>
            <a:endParaRPr lang="en-GB" sz="3200" dirty="0">
              <a:solidFill>
                <a:prstClr val="black"/>
              </a:solidFill>
              <a:latin typeface="Calibri"/>
            </a:endParaRPr>
          </a:p>
          <a:p>
            <a:pPr marL="342900" indent="-342900" defTabSz="457200" fontAlgn="base">
              <a:spcBef>
                <a:spcPct val="20000"/>
              </a:spcBef>
              <a:spcAft>
                <a:spcPct val="0"/>
              </a:spcAft>
              <a:buClrTx/>
              <a:buSzTx/>
              <a:buFont typeface="Arial" panose="020B0604020202020204" pitchFamily="34" charset="0"/>
              <a:buChar char="•"/>
            </a:pPr>
            <a:r>
              <a:rPr lang="en-GB" sz="3200" dirty="0">
                <a:solidFill>
                  <a:srgbClr val="800080"/>
                </a:solidFill>
                <a:latin typeface="Calibri"/>
              </a:rPr>
              <a:t>Associated with the</a:t>
            </a:r>
            <a:r>
              <a:rPr lang="en-GB" sz="3200" dirty="0">
                <a:solidFill>
                  <a:prstClr val="black"/>
                </a:solidFill>
                <a:latin typeface="Calibri"/>
              </a:rPr>
              <a:t> </a:t>
            </a:r>
            <a:r>
              <a:rPr lang="en-GB" sz="3200" dirty="0">
                <a:solidFill>
                  <a:srgbClr val="FF9900"/>
                </a:solidFill>
                <a:latin typeface="Calibri"/>
              </a:rPr>
              <a:t>Interpretive paradigm</a:t>
            </a:r>
            <a:endParaRPr lang="en-GB" sz="3200" dirty="0">
              <a:solidFill>
                <a:srgbClr val="C0504D"/>
              </a:solidFill>
              <a:latin typeface="Calibri"/>
            </a:endParaRPr>
          </a:p>
          <a:p>
            <a:pPr marL="342900" indent="-342900" defTabSz="457200" fontAlgn="base">
              <a:spcBef>
                <a:spcPct val="20000"/>
              </a:spcBef>
              <a:spcAft>
                <a:spcPct val="0"/>
              </a:spcAft>
              <a:buClrTx/>
              <a:buSzTx/>
              <a:buFont typeface="Arial" panose="020B0604020202020204" pitchFamily="34" charset="0"/>
              <a:buChar char="•"/>
            </a:pPr>
            <a:r>
              <a:rPr lang="en-GB" sz="3200" dirty="0">
                <a:solidFill>
                  <a:srgbClr val="800080"/>
                </a:solidFill>
                <a:latin typeface="Calibri"/>
              </a:rPr>
              <a:t>Key principle:</a:t>
            </a:r>
            <a:r>
              <a:rPr lang="en-GB" sz="3200" dirty="0">
                <a:solidFill>
                  <a:srgbClr val="C0504D"/>
                </a:solidFill>
                <a:latin typeface="Calibri"/>
              </a:rPr>
              <a:t> </a:t>
            </a:r>
            <a:r>
              <a:rPr lang="en-GB" sz="3200" dirty="0">
                <a:solidFill>
                  <a:srgbClr val="FF9900"/>
                </a:solidFill>
                <a:latin typeface="Calibri"/>
              </a:rPr>
              <a:t>Subjectivity/interpretation</a:t>
            </a:r>
          </a:p>
          <a:p>
            <a:pPr marL="342900" indent="-342900" defTabSz="457200" fontAlgn="base">
              <a:spcBef>
                <a:spcPct val="20000"/>
              </a:spcBef>
              <a:spcAft>
                <a:spcPct val="0"/>
              </a:spcAft>
              <a:buClrTx/>
              <a:buSzTx/>
              <a:buFont typeface="Arial" panose="020B0604020202020204" pitchFamily="34" charset="0"/>
              <a:buChar char="•"/>
            </a:pPr>
            <a:r>
              <a:rPr lang="en-GB" sz="3200" dirty="0">
                <a:solidFill>
                  <a:srgbClr val="800080"/>
                </a:solidFill>
                <a:latin typeface="Calibri"/>
              </a:rPr>
              <a:t>Theory developed:</a:t>
            </a:r>
            <a:r>
              <a:rPr lang="en-GB" sz="3200" dirty="0">
                <a:solidFill>
                  <a:srgbClr val="C0504D"/>
                </a:solidFill>
                <a:latin typeface="Calibri"/>
              </a:rPr>
              <a:t> </a:t>
            </a:r>
            <a:r>
              <a:rPr lang="en-GB" sz="3200" i="1" dirty="0">
                <a:solidFill>
                  <a:srgbClr val="FF9900"/>
                </a:solidFill>
                <a:latin typeface="Calibri"/>
              </a:rPr>
              <a:t>during</a:t>
            </a:r>
            <a:r>
              <a:rPr lang="en-GB" sz="3200" dirty="0">
                <a:solidFill>
                  <a:srgbClr val="FF9900"/>
                </a:solidFill>
                <a:latin typeface="Calibri"/>
              </a:rPr>
              <a:t> and/or </a:t>
            </a:r>
            <a:r>
              <a:rPr lang="en-GB" sz="3200" i="1" dirty="0">
                <a:solidFill>
                  <a:srgbClr val="FF9900"/>
                </a:solidFill>
                <a:latin typeface="Calibri"/>
              </a:rPr>
              <a:t>after</a:t>
            </a:r>
            <a:r>
              <a:rPr lang="en-GB" sz="3200" dirty="0">
                <a:solidFill>
                  <a:srgbClr val="FF9900"/>
                </a:solidFill>
                <a:latin typeface="Calibri"/>
              </a:rPr>
              <a:t> the study (theory </a:t>
            </a:r>
            <a:r>
              <a:rPr lang="en-GB" sz="3200" i="1" dirty="0">
                <a:solidFill>
                  <a:srgbClr val="FF9900"/>
                </a:solidFill>
                <a:latin typeface="Calibri"/>
              </a:rPr>
              <a:t>generation</a:t>
            </a:r>
            <a:r>
              <a:rPr lang="en-GB" sz="3200" dirty="0">
                <a:solidFill>
                  <a:srgbClr val="FF9900"/>
                </a:solidFill>
                <a:latin typeface="Calibri"/>
              </a:rPr>
              <a:t>)</a:t>
            </a:r>
          </a:p>
          <a:p>
            <a:pPr marL="342900" indent="-342900" defTabSz="457200" fontAlgn="base">
              <a:spcBef>
                <a:spcPct val="20000"/>
              </a:spcBef>
              <a:spcAft>
                <a:spcPct val="0"/>
              </a:spcAft>
              <a:buClrTx/>
              <a:buSzTx/>
              <a:buFont typeface="Arial" panose="020B0604020202020204" pitchFamily="34" charset="0"/>
              <a:buChar char="•"/>
            </a:pPr>
            <a:r>
              <a:rPr lang="en-GB" sz="3200" dirty="0">
                <a:solidFill>
                  <a:srgbClr val="800080"/>
                </a:solidFill>
                <a:latin typeface="Calibri"/>
              </a:rPr>
              <a:t>Process:</a:t>
            </a:r>
            <a:r>
              <a:rPr lang="en-GB" sz="3200" dirty="0">
                <a:solidFill>
                  <a:srgbClr val="FF9900"/>
                </a:solidFill>
                <a:latin typeface="Calibri"/>
              </a:rPr>
              <a:t> Inductive</a:t>
            </a:r>
          </a:p>
          <a:p>
            <a:endParaRPr lang="en-US" dirty="0"/>
          </a:p>
        </p:txBody>
      </p:sp>
      <p:sp>
        <p:nvSpPr>
          <p:cNvPr id="3" name="Title 2"/>
          <p:cNvSpPr>
            <a:spLocks noGrp="1"/>
          </p:cNvSpPr>
          <p:nvPr>
            <p:ph type="title"/>
          </p:nvPr>
        </p:nvSpPr>
        <p:spPr/>
        <p:txBody>
          <a:bodyPr/>
          <a:lstStyle/>
          <a:p>
            <a:pPr algn="ctr"/>
            <a:r>
              <a:rPr lang="en-US" dirty="0" smtClean="0"/>
              <a:t>Qualitative Vs. Quantitative </a:t>
            </a:r>
            <a:endParaRPr lang="en-US" dirty="0"/>
          </a:p>
        </p:txBody>
      </p:sp>
    </p:spTree>
    <p:extLst>
      <p:ext uri="{BB962C8B-B14F-4D97-AF65-F5344CB8AC3E}">
        <p14:creationId xmlns:p14="http://schemas.microsoft.com/office/powerpoint/2010/main" val="333160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8490" y="1219200"/>
            <a:ext cx="10522040" cy="5257800"/>
          </a:xfrm>
        </p:spPr>
        <p:txBody>
          <a:bodyPr>
            <a:normAutofit/>
          </a:bodyPr>
          <a:lstStyle/>
          <a:p>
            <a:pPr marL="342900" indent="-342900" algn="just" defTabSz="457200" fontAlgn="base">
              <a:spcBef>
                <a:spcPct val="20000"/>
              </a:spcBef>
              <a:spcAft>
                <a:spcPct val="0"/>
              </a:spcAft>
              <a:buClrTx/>
              <a:buSzTx/>
              <a:buFont typeface="Arial" panose="020B0604020202020204" pitchFamily="34" charset="0"/>
              <a:buChar char="•"/>
            </a:pPr>
            <a:r>
              <a:rPr lang="en-GB" sz="2800" dirty="0">
                <a:solidFill>
                  <a:prstClr val="black"/>
                </a:solidFill>
                <a:latin typeface="Calibri"/>
              </a:rPr>
              <a:t>An inquiry based on testing a theory composed of variables, measured with numbers and analysed with statistical procedures, in order to determine whether the predictive generalisations of the theory hold true</a:t>
            </a:r>
            <a:endParaRPr lang="en-GB" sz="3600" dirty="0">
              <a:solidFill>
                <a:prstClr val="black"/>
              </a:solidFill>
              <a:latin typeface="Calibri"/>
            </a:endParaRPr>
          </a:p>
          <a:p>
            <a:pPr marL="342900" indent="-342900" defTabSz="457200" fontAlgn="base">
              <a:spcBef>
                <a:spcPct val="20000"/>
              </a:spcBef>
              <a:spcAft>
                <a:spcPct val="0"/>
              </a:spcAft>
              <a:buClrTx/>
              <a:buSzTx/>
              <a:buFont typeface="Arial" panose="020B0604020202020204" pitchFamily="34" charset="0"/>
              <a:buChar char="•"/>
            </a:pPr>
            <a:r>
              <a:rPr lang="en-GB" sz="3600" dirty="0">
                <a:solidFill>
                  <a:srgbClr val="FF0000"/>
                </a:solidFill>
                <a:latin typeface="Calibri"/>
              </a:rPr>
              <a:t>Associated with: </a:t>
            </a:r>
            <a:r>
              <a:rPr lang="en-GB" sz="3600" dirty="0">
                <a:latin typeface="Calibri"/>
              </a:rPr>
              <a:t>Post/positivist paradigm</a:t>
            </a:r>
          </a:p>
          <a:p>
            <a:pPr marL="342900" indent="-342900" defTabSz="457200" fontAlgn="base">
              <a:spcBef>
                <a:spcPct val="20000"/>
              </a:spcBef>
              <a:spcAft>
                <a:spcPct val="0"/>
              </a:spcAft>
              <a:buClrTx/>
              <a:buSzTx/>
              <a:buFont typeface="Arial" panose="020B0604020202020204" pitchFamily="34" charset="0"/>
              <a:buChar char="•"/>
            </a:pPr>
            <a:r>
              <a:rPr lang="en-GB" sz="3600" dirty="0">
                <a:solidFill>
                  <a:srgbClr val="FF0000"/>
                </a:solidFill>
                <a:latin typeface="Calibri"/>
              </a:rPr>
              <a:t>Key principle</a:t>
            </a:r>
            <a:r>
              <a:rPr lang="en-GB" sz="3600" dirty="0">
                <a:latin typeface="Calibri"/>
              </a:rPr>
              <a:t>: Objectivity</a:t>
            </a:r>
          </a:p>
          <a:p>
            <a:pPr marL="342900" indent="-342900" defTabSz="457200" fontAlgn="base">
              <a:spcBef>
                <a:spcPct val="20000"/>
              </a:spcBef>
              <a:spcAft>
                <a:spcPct val="0"/>
              </a:spcAft>
              <a:buClrTx/>
              <a:buSzTx/>
              <a:buFont typeface="Arial" panose="020B0604020202020204" pitchFamily="34" charset="0"/>
              <a:buChar char="•"/>
            </a:pPr>
            <a:r>
              <a:rPr lang="en-GB" sz="3600" dirty="0">
                <a:solidFill>
                  <a:srgbClr val="FF0000"/>
                </a:solidFill>
                <a:latin typeface="Calibri"/>
              </a:rPr>
              <a:t>Theory Production: </a:t>
            </a:r>
            <a:r>
              <a:rPr lang="en-GB" sz="3600" i="1" dirty="0">
                <a:latin typeface="Calibri"/>
              </a:rPr>
              <a:t>before</a:t>
            </a:r>
            <a:r>
              <a:rPr lang="en-GB" sz="3600" dirty="0">
                <a:latin typeface="Calibri"/>
              </a:rPr>
              <a:t> the study (theory </a:t>
            </a:r>
            <a:r>
              <a:rPr lang="en-GB" sz="3600" i="1" dirty="0">
                <a:latin typeface="Calibri"/>
              </a:rPr>
              <a:t>verification</a:t>
            </a:r>
            <a:r>
              <a:rPr lang="en-GB" sz="3600" dirty="0">
                <a:latin typeface="Calibri"/>
              </a:rPr>
              <a:t>) (</a:t>
            </a:r>
            <a:r>
              <a:rPr lang="en-GB" sz="3600" dirty="0" err="1">
                <a:latin typeface="Calibri"/>
              </a:rPr>
              <a:t>Hypotho</a:t>
            </a:r>
            <a:r>
              <a:rPr lang="en-GB" sz="3600" dirty="0">
                <a:latin typeface="Calibri"/>
              </a:rPr>
              <a:t>-deductive)</a:t>
            </a:r>
            <a:endParaRPr lang="en-GB" sz="3600" i="1" dirty="0">
              <a:latin typeface="Calibri"/>
            </a:endParaRPr>
          </a:p>
          <a:p>
            <a:pPr marL="342900" indent="-342900" defTabSz="457200" fontAlgn="base">
              <a:spcBef>
                <a:spcPct val="20000"/>
              </a:spcBef>
              <a:spcAft>
                <a:spcPct val="0"/>
              </a:spcAft>
              <a:buClrTx/>
              <a:buSzTx/>
              <a:buFont typeface="Arial" panose="020B0604020202020204" pitchFamily="34" charset="0"/>
              <a:buChar char="•"/>
            </a:pPr>
            <a:r>
              <a:rPr lang="en-GB" sz="3600" dirty="0">
                <a:solidFill>
                  <a:srgbClr val="FF0000"/>
                </a:solidFill>
                <a:latin typeface="Calibri"/>
              </a:rPr>
              <a:t>Process: </a:t>
            </a:r>
            <a:r>
              <a:rPr lang="en-GB" sz="3600" dirty="0">
                <a:latin typeface="Calibri"/>
              </a:rPr>
              <a:t>Deductive</a:t>
            </a:r>
          </a:p>
          <a:p>
            <a:endParaRPr lang="en-US" dirty="0"/>
          </a:p>
        </p:txBody>
      </p:sp>
      <p:sp>
        <p:nvSpPr>
          <p:cNvPr id="3" name="Title 2"/>
          <p:cNvSpPr>
            <a:spLocks noGrp="1"/>
          </p:cNvSpPr>
          <p:nvPr>
            <p:ph type="title"/>
          </p:nvPr>
        </p:nvSpPr>
        <p:spPr/>
        <p:txBody>
          <a:bodyPr/>
          <a:lstStyle/>
          <a:p>
            <a:r>
              <a:rPr lang="en-US" dirty="0" smtClean="0"/>
              <a:t>Quantitative </a:t>
            </a:r>
            <a:endParaRPr lang="en-US" dirty="0"/>
          </a:p>
        </p:txBody>
      </p:sp>
    </p:spTree>
    <p:extLst>
      <p:ext uri="{BB962C8B-B14F-4D97-AF65-F5344CB8AC3E}">
        <p14:creationId xmlns:p14="http://schemas.microsoft.com/office/powerpoint/2010/main" val="238432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8793" y="1056068"/>
            <a:ext cx="10251583" cy="4951224"/>
          </a:xfrm>
        </p:spPr>
        <p:txBody>
          <a:bodyPr>
            <a:normAutofit/>
          </a:bodyPr>
          <a:lstStyle/>
          <a:p>
            <a:pPr algn="just"/>
            <a:r>
              <a:rPr lang="en-US" sz="3600" dirty="0">
                <a:latin typeface="AdvPSGARL-R"/>
              </a:rPr>
              <a:t>Qualitative perspective: </a:t>
            </a:r>
          </a:p>
          <a:p>
            <a:pPr marL="109728" indent="0" algn="just">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The systematic collection, organization, and interpretation of textual material derived from talk or conversation. It is used in the exploration of meanings of social phenomena as experienced by individuals themselves, in their natural context’’  </a:t>
            </a:r>
          </a:p>
          <a:p>
            <a:pPr marL="109728" indent="0" algn="just">
              <a:buNone/>
            </a:pPr>
            <a:r>
              <a:rPr lang="en-US" sz="3600" dirty="0">
                <a:latin typeface="AdvPSGARL-R"/>
              </a:rPr>
              <a:t>				</a:t>
            </a:r>
            <a:r>
              <a:rPr lang="en-US" sz="2800" dirty="0">
                <a:latin typeface="AdvPSGARL-R"/>
              </a:rPr>
              <a:t>(</a:t>
            </a:r>
            <a:r>
              <a:rPr lang="en-US" sz="2800" dirty="0" err="1">
                <a:latin typeface="AdvPSGARL-R"/>
              </a:rPr>
              <a:t>Malterud</a:t>
            </a:r>
            <a:r>
              <a:rPr lang="en-US" sz="2800" dirty="0">
                <a:latin typeface="AdvPSGARL-R"/>
              </a:rPr>
              <a:t>, 2001, p. 483).</a:t>
            </a:r>
            <a:endParaRPr lang="en-US" sz="2400" dirty="0"/>
          </a:p>
        </p:txBody>
      </p:sp>
    </p:spTree>
    <p:extLst>
      <p:ext uri="{BB962C8B-B14F-4D97-AF65-F5344CB8AC3E}">
        <p14:creationId xmlns:p14="http://schemas.microsoft.com/office/powerpoint/2010/main" val="55403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2890" y="450761"/>
            <a:ext cx="8899301" cy="5710886"/>
          </a:xfrm>
          <a:prstGeom prst="rect">
            <a:avLst/>
          </a:prstGeom>
        </p:spPr>
      </p:pic>
    </p:spTree>
    <p:extLst>
      <p:ext uri="{BB962C8B-B14F-4D97-AF65-F5344CB8AC3E}">
        <p14:creationId xmlns:p14="http://schemas.microsoft.com/office/powerpoint/2010/main" val="325015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4253" y="1223493"/>
            <a:ext cx="8461419" cy="4569166"/>
          </a:xfrm>
          <a:prstGeom prst="rect">
            <a:avLst/>
          </a:prstGeom>
        </p:spPr>
      </p:pic>
      <p:sp>
        <p:nvSpPr>
          <p:cNvPr id="3" name="Title 2"/>
          <p:cNvSpPr>
            <a:spLocks noGrp="1"/>
          </p:cNvSpPr>
          <p:nvPr>
            <p:ph type="title"/>
          </p:nvPr>
        </p:nvSpPr>
        <p:spPr>
          <a:xfrm>
            <a:off x="609600" y="274638"/>
            <a:ext cx="10972800" cy="948855"/>
          </a:xfrm>
        </p:spPr>
        <p:txBody>
          <a:bodyPr>
            <a:noAutofit/>
          </a:bodyPr>
          <a:lstStyle/>
          <a:p>
            <a:r>
              <a:rPr lang="en-US" sz="3200" dirty="0" smtClean="0"/>
              <a:t>Difference </a:t>
            </a:r>
            <a:r>
              <a:rPr lang="en-US" sz="3200" dirty="0" err="1" smtClean="0"/>
              <a:t>bt</a:t>
            </a:r>
            <a:r>
              <a:rPr lang="en-US" sz="3200" dirty="0" smtClean="0"/>
              <a:t> Qualitative &amp; Quantitative Research</a:t>
            </a:r>
            <a:endParaRPr lang="en-US" sz="3200" dirty="0"/>
          </a:p>
        </p:txBody>
      </p:sp>
    </p:spTree>
    <p:extLst>
      <p:ext uri="{BB962C8B-B14F-4D97-AF65-F5344CB8AC3E}">
        <p14:creationId xmlns:p14="http://schemas.microsoft.com/office/powerpoint/2010/main" val="252140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4248" y="1056069"/>
            <a:ext cx="9465971" cy="5473520"/>
          </a:xfrm>
          <a:prstGeom prst="rect">
            <a:avLst/>
          </a:prstGeom>
        </p:spPr>
      </p:pic>
      <p:sp>
        <p:nvSpPr>
          <p:cNvPr id="3" name="Title 2"/>
          <p:cNvSpPr>
            <a:spLocks noGrp="1"/>
          </p:cNvSpPr>
          <p:nvPr>
            <p:ph type="title"/>
          </p:nvPr>
        </p:nvSpPr>
        <p:spPr>
          <a:xfrm>
            <a:off x="609600" y="274638"/>
            <a:ext cx="10972800" cy="781430"/>
          </a:xfrm>
        </p:spPr>
        <p:txBody>
          <a:bodyPr/>
          <a:lstStyle/>
          <a:p>
            <a:r>
              <a:rPr lang="en-US" dirty="0" smtClean="0"/>
              <a:t>Characteristics of Qualitative Research</a:t>
            </a:r>
            <a:endParaRPr lang="en-US" dirty="0"/>
          </a:p>
        </p:txBody>
      </p:sp>
    </p:spTree>
    <p:extLst>
      <p:ext uri="{BB962C8B-B14F-4D97-AF65-F5344CB8AC3E}">
        <p14:creationId xmlns:p14="http://schemas.microsoft.com/office/powerpoint/2010/main" val="4776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9245" y="115910"/>
            <a:ext cx="10325329" cy="6194738"/>
          </a:xfrm>
          <a:prstGeom prst="rect">
            <a:avLst/>
          </a:prstGeom>
        </p:spPr>
      </p:pic>
    </p:spTree>
    <p:extLst>
      <p:ext uri="{BB962C8B-B14F-4D97-AF65-F5344CB8AC3E}">
        <p14:creationId xmlns:p14="http://schemas.microsoft.com/office/powerpoint/2010/main" val="41810167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19</TotalTime>
  <Words>191</Words>
  <Application>Microsoft Office PowerPoint</Application>
  <PresentationFormat>Widescreen</PresentationFormat>
  <Paragraphs>27</Paragraphs>
  <Slides>14</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AdvPSGARL-R</vt:lpstr>
      <vt:lpstr>Arial</vt:lpstr>
      <vt:lpstr>Calibri</vt:lpstr>
      <vt:lpstr>Corbel</vt:lpstr>
      <vt:lpstr>Lucida Sans Unicode</vt:lpstr>
      <vt:lpstr>Times New Roman</vt:lpstr>
      <vt:lpstr>Verdana</vt:lpstr>
      <vt:lpstr>Wingdings 2</vt:lpstr>
      <vt:lpstr>Wingdings 3</vt:lpstr>
      <vt:lpstr>Frame</vt:lpstr>
      <vt:lpstr>Concourse</vt:lpstr>
      <vt:lpstr>1_Concourse</vt:lpstr>
      <vt:lpstr>2_Concourse</vt:lpstr>
      <vt:lpstr>PowerPoint Presentation</vt:lpstr>
      <vt:lpstr>Types of Research</vt:lpstr>
      <vt:lpstr>Qualitative Vs. Quantitative </vt:lpstr>
      <vt:lpstr>Quantitative </vt:lpstr>
      <vt:lpstr>PowerPoint Presentation</vt:lpstr>
      <vt:lpstr>PowerPoint Presentation</vt:lpstr>
      <vt:lpstr>Difference bt Qualitative &amp; Quantitative Research</vt:lpstr>
      <vt:lpstr>Characteristics of Qualitative Research</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Shakeel Ahmed</dc:creator>
  <cp:lastModifiedBy>Dr. Shakeel Ahmed</cp:lastModifiedBy>
  <cp:revision>4</cp:revision>
  <dcterms:created xsi:type="dcterms:W3CDTF">2020-03-20T06:36:46Z</dcterms:created>
  <dcterms:modified xsi:type="dcterms:W3CDTF">2020-03-25T09:44:48Z</dcterms:modified>
</cp:coreProperties>
</file>